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011" r:id="rId3"/>
    <p:sldId id="1021" r:id="rId4"/>
    <p:sldId id="1013" r:id="rId5"/>
    <p:sldId id="1024" r:id="rId6"/>
    <p:sldId id="1014" r:id="rId7"/>
    <p:sldId id="1016" r:id="rId8"/>
    <p:sldId id="1017" r:id="rId9"/>
    <p:sldId id="1018" r:id="rId10"/>
    <p:sldId id="1019" r:id="rId11"/>
    <p:sldId id="1022" r:id="rId12"/>
    <p:sldId id="1023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Yesterday I went to Sam and Amy’s school.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140075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的手账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自主探究提优-通.EPS" descr="id:21474932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83159"/>
            <a:ext cx="8758688" cy="725890"/>
          </a:xfrm>
          <a:prstGeom prst="rect">
            <a:avLst/>
          </a:prstGeom>
        </p:spPr>
      </p:pic>
      <p:pic>
        <p:nvPicPr>
          <p:cNvPr id="9" name="gyy130.jpg" descr="id:2147497079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27448" y="2188947"/>
            <a:ext cx="5544616" cy="429433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859338" y="40246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646" y="1654264"/>
            <a:ext cx="1990505" cy="48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5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746120"/>
            <a:ext cx="11485848" cy="3970318"/>
          </a:xfrm>
        </p:spPr>
        <p:txBody>
          <a:bodyPr/>
          <a:lstStyle/>
          <a:p>
            <a:pPr indent="71755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Lanlan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Yesterday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 Sunday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 go to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the morning, I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 my homework and danced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It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 me three hours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At half past eleven, I was hungry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Mum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 fish for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was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In the afternoon,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_____to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park with my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b="1" spc="-1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pc="-1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 there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</a:t>
            </a:r>
            <a:r>
              <a:rPr lang="en-US" altLang="zh-CN" b="1" spc="-1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pc="-1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boat on the lake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five 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busy 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47330" y="2804591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went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57649" y="3364723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played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410289" y="3425483"/>
            <a:ext cx="1135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rowed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927385" y="3952574"/>
            <a:ext cx="76495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had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70718" y="892745"/>
            <a:ext cx="763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was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183042" y="875334"/>
            <a:ext cx="11256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didn’t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610203" y="1520932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did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9497269" y="1509838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took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262523" y="2162272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cooked</a:t>
            </a:r>
            <a:endParaRPr lang="zh-CN" altLang="en-US" dirty="0"/>
          </a:p>
        </p:txBody>
      </p:sp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369819" y="472514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根据思维导图，从方框中选择合适的单词，补全短文。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487547" y="5535816"/>
            <a:ext cx="11233248" cy="64807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8582" y="5480430"/>
            <a:ext cx="112332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was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cooked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did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didn’t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took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played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rowed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had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went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29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9" grpId="0"/>
      <p:bldP spid="10" grpId="0"/>
      <p:bldP spid="11" grpId="0"/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146090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从方框中为思维导图选择一个合适的标题，将其序号填在思维导图的横线上。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8582" y="2863676"/>
            <a:ext cx="113681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A Bad Day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A Boring Day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A Busy Day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478582" y="2836093"/>
            <a:ext cx="11233248" cy="79208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628181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根据短文内容，</a:t>
            </a:r>
            <a:r>
              <a:rPr lang="en-US" altLang="zh-CN">
                <a:cs typeface="Times New Roman" panose="02020603050405020304" pitchFamily="18" charset="0"/>
              </a:rPr>
              <a:t>Lanlan</a:t>
            </a:r>
            <a:r>
              <a:rPr lang="zh-CN" altLang="zh-CN">
                <a:cs typeface="Times New Roman" panose="02020603050405020304" pitchFamily="18" charset="0"/>
              </a:rPr>
              <a:t>昨天上午做作业、跳舞，下午去公园玩游戏、划船，一天做了很多事情，是忙碌的一天。故选</a:t>
            </a:r>
            <a:r>
              <a:rPr lang="en-US" altLang="zh-CN">
                <a:cs typeface="Times New Roman" panose="02020603050405020304" pitchFamily="18" charset="0"/>
              </a:rPr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11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3494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37013" algn="l"/>
                <a:tab pos="66341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37013" algn="l"/>
                <a:tab pos="66341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037013" algn="l"/>
                <a:tab pos="66341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rang</a:t>
            </a:r>
          </a:p>
          <a:p>
            <a:pPr lvl="0" hangingPunct="0">
              <a:spcAft>
                <a:spcPts val="0"/>
              </a:spcAft>
              <a:tabLst>
                <a:tab pos="4037013" algn="l"/>
                <a:tab pos="66341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037013" algn="l"/>
                <a:tab pos="66341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clock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037013" algn="l"/>
                <a:tab pos="66341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morning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homework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191915"/>
            <a:ext cx="10756265" cy="79692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9890498" y="2648839"/>
            <a:ext cx="1063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house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90498" y="331065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rang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90498" y="3884452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hear</a:t>
            </a:r>
            <a:r>
              <a:rPr lang="en-US" altLang="zh-CN" sz="1050" dirty="0" smtClean="0">
                <a:solidFill>
                  <a:srgbClr val="ED028C"/>
                </a:solidFill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890498" y="4517826"/>
            <a:ext cx="9813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clock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890498" y="5136937"/>
            <a:ext cx="1821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homework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53760" y="25891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23850" y="32216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10630" y="38809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23850" y="447141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19164" y="514214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二、判断下列句子中单词画线部分发音是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in and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down, plea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elephant ha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long no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is my mo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very nice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walked for one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near my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obot is cool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 and blue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9030" y="212431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9030" y="27795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9030" y="337938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9030" y="399398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9030" y="465782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52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0559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go to the zoo yesterday?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752975" algn="l"/>
                <a:tab pos="765016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we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didn’t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we did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1121744"/>
            <a:ext cx="7624445" cy="8102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10630" y="26292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53548" y="39218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开头的一般疑问句。肯定回答是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，否定回答是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3568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00880" algn="l"/>
                <a:tab pos="76511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she _________at the weekend?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93875" algn="l"/>
                <a:tab pos="4500563" algn="l"/>
                <a:tab pos="7650163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played basketball with her brother Jack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00880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</a:p>
          <a:p>
            <a:pPr lvl="0" indent="1799590" hangingPunct="0">
              <a:spcAft>
                <a:spcPts val="0"/>
              </a:spcAft>
              <a:tabLst>
                <a:tab pos="4500880" algn="l"/>
                <a:tab pos="7651115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00880" algn="l"/>
                <a:tab pos="76511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go?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_________to the British Museum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00880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71013" y="11516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40747" y="293857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助动词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后的谓语动词用原形。故选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5972" y="37160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05688" y="4860534"/>
            <a:ext cx="1158414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由助动词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可知，本句是一般过去时，动词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要变成过去式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pc="-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58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3485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  <a:tab pos="765111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_________morning exercises 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</a:p>
          <a:p>
            <a:pPr indent="1799590" hangingPunct="0">
              <a:spcAft>
                <a:spcPts val="0"/>
              </a:spcAft>
              <a:tabLst>
                <a:tab pos="4500880" algn="l"/>
                <a:tab pos="765111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7651115" algn="l"/>
              </a:tabLst>
            </a:pPr>
            <a:endParaRPr lang="en-US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00880" algn="l"/>
                <a:tab pos="76511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_________with my friends yesterday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00880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skipped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skiped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2387" y="10735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16491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可知，本句是一般过去时，表示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没有做早操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要用助动词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后面谓语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动词用原形。故选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7365" y="36251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79011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morning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可知，本句时态是一般过去时，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的过去式形式是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skipped,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033138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栏中选出与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栏句子相对应的答语。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328863" hangingPunct="0">
              <a:lnSpc>
                <a:spcPct val="130000"/>
              </a:lnSpc>
              <a:spcAft>
                <a:spcPts val="0"/>
              </a:spcAft>
              <a:tabLst>
                <a:tab pos="4230688" algn="l"/>
                <a:tab pos="7893050" algn="l"/>
              </a:tabLst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Ⅰ                                          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	  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6661150" algn="l"/>
              </a:tabLst>
            </a:pP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1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1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do you get up?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do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6661150" algn="l"/>
              </a:tabLst>
            </a:pP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1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go to school?	</a:t>
            </a:r>
            <a:r>
              <a:rPr lang="en-US" altLang="zh-CN" sz="2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up at seven o’clock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6661150" algn="l"/>
              </a:tabLst>
            </a:pP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1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1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do you go to bed?	C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school by bus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6661150" algn="l"/>
              </a:tabLst>
            </a:pP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1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1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skip in the playground?	</a:t>
            </a:r>
            <a:r>
              <a:rPr lang="en-US" altLang="zh-CN" sz="21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10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swimming at the weekend</a:t>
            </a:r>
            <a:r>
              <a:rPr lang="en-US" altLang="zh-CN" sz="210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6661150" algn="l"/>
              </a:tabLst>
            </a:pP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1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1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do at the weekend?	E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bed at ten o’clock</a:t>
            </a:r>
            <a:r>
              <a:rPr lang="en-US" altLang="zh-CN" sz="2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7983" y="1534350"/>
            <a:ext cx="364202" cy="512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/>
              <a:t>B</a:t>
            </a:r>
            <a:endParaRPr lang="zh-CN" altLang="en-US" sz="2100"/>
          </a:p>
        </p:txBody>
      </p:sp>
      <p:sp>
        <p:nvSpPr>
          <p:cNvPr id="4" name="矩形 3"/>
          <p:cNvSpPr/>
          <p:nvPr/>
        </p:nvSpPr>
        <p:spPr>
          <a:xfrm>
            <a:off x="767085" y="1917877"/>
            <a:ext cx="378630" cy="512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/>
              <a:t>C</a:t>
            </a:r>
            <a:endParaRPr lang="zh-CN" altLang="en-US" sz="2100"/>
          </a:p>
        </p:txBody>
      </p:sp>
      <p:sp>
        <p:nvSpPr>
          <p:cNvPr id="5" name="矩形 4"/>
          <p:cNvSpPr/>
          <p:nvPr/>
        </p:nvSpPr>
        <p:spPr>
          <a:xfrm>
            <a:off x="765533" y="2383328"/>
            <a:ext cx="364202" cy="512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/>
              <a:t>E</a:t>
            </a:r>
            <a:endParaRPr lang="zh-CN" altLang="en-US" sz="2100"/>
          </a:p>
        </p:txBody>
      </p:sp>
      <p:sp>
        <p:nvSpPr>
          <p:cNvPr id="6" name="矩形 5"/>
          <p:cNvSpPr/>
          <p:nvPr/>
        </p:nvSpPr>
        <p:spPr>
          <a:xfrm>
            <a:off x="751105" y="2757224"/>
            <a:ext cx="378630" cy="512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/>
              <a:t>A</a:t>
            </a:r>
            <a:endParaRPr lang="zh-CN" altLang="en-US" sz="2100"/>
          </a:p>
        </p:txBody>
      </p:sp>
      <p:sp>
        <p:nvSpPr>
          <p:cNvPr id="7" name="矩形 6"/>
          <p:cNvSpPr/>
          <p:nvPr/>
        </p:nvSpPr>
        <p:spPr>
          <a:xfrm>
            <a:off x="776318" y="3186001"/>
            <a:ext cx="378630" cy="5124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100"/>
              <a:t>D</a:t>
            </a:r>
            <a:endParaRPr lang="zh-CN" altLang="en-US" sz="21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675122"/>
            <a:ext cx="11485848" cy="51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问句是询问对方几点起床，选项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我七点起床</a:t>
            </a:r>
            <a:r>
              <a:rPr lang="en-US" altLang="zh-CN" sz="21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，符合题意。故选</a:t>
            </a:r>
            <a:r>
              <a:rPr lang="en-US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sz="21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100" dirty="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146006"/>
            <a:ext cx="11485848" cy="51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问句是询问上学的交通方式，选项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我坐公共汽车上学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，符合题意。故选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627258"/>
            <a:ext cx="11485848" cy="51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问句是询问对方几点睡觉，选项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我十点睡觉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，符合题意。故选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139940"/>
            <a:ext cx="11485848" cy="93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问句是以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开头的一般疑问句，肯定回答为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，否定回答为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6021288"/>
            <a:ext cx="11485848" cy="51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引导的特殊疑问句，询问周末的活动，选项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我周末去游泳</a:t>
            </a:r>
            <a:r>
              <a:rPr lang="en-US" altLang="zh-CN" sz="21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五、按要求完成下列各题。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 football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five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to school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eight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2105595"/>
            <a:ext cx="51555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What did you do at five o’clock?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93904" y="261187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对画线部分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 football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提问，即询问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点做了什么，要用疑问词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。故答案为：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did you do at five o’clock?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582" y="4653136"/>
            <a:ext cx="60131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When/What time do you go to school?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3904" y="5212357"/>
            <a:ext cx="114527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对画线部分</a:t>
            </a:r>
            <a:r>
              <a:rPr lang="en-US" altLang="zh-CN">
                <a:cs typeface="Times New Roman" panose="02020603050405020304" pitchFamily="18" charset="0"/>
              </a:rPr>
              <a:t>at eight o’clock</a:t>
            </a:r>
            <a:r>
              <a:rPr lang="zh-CN" altLang="zh-CN">
                <a:cs typeface="Times New Roman" panose="02020603050405020304" pitchFamily="18" charset="0"/>
              </a:rPr>
              <a:t>提问，即询问几点去上学，用疑问词</a:t>
            </a:r>
            <a:r>
              <a:rPr lang="en-US" altLang="zh-CN">
                <a:cs typeface="Times New Roman" panose="02020603050405020304" pitchFamily="18" charset="0"/>
              </a:rPr>
              <a:t>when</a:t>
            </a:r>
            <a:r>
              <a:rPr lang="zh-CN" altLang="zh-CN">
                <a:cs typeface="Times New Roman" panose="02020603050405020304" pitchFamily="18" charset="0"/>
              </a:rPr>
              <a:t>或</a:t>
            </a:r>
            <a:r>
              <a:rPr lang="en-US" altLang="zh-CN">
                <a:cs typeface="Times New Roman" panose="02020603050405020304" pitchFamily="18" charset="0"/>
              </a:rPr>
              <a:t>what time</a:t>
            </a:r>
            <a:r>
              <a:rPr lang="zh-CN" altLang="zh-CN">
                <a:cs typeface="Times New Roman" panose="02020603050405020304" pitchFamily="18" charset="0"/>
              </a:rPr>
              <a:t>。故答案为</a:t>
            </a:r>
            <a:r>
              <a:rPr lang="en-US" altLang="zh-CN">
                <a:cs typeface="Times New Roman" panose="02020603050405020304" pitchFamily="18" charset="0"/>
              </a:rPr>
              <a:t>“When/What time do you go to school?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2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280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go to school yesterday?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10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000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Amy’s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 is near the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1484784"/>
            <a:ext cx="26725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No, I/we didn’t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060848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原句是以助动词</a:t>
            </a:r>
            <a:r>
              <a:rPr lang="en-US" altLang="zh-CN" dirty="0">
                <a:cs typeface="Times New Roman" panose="02020603050405020304" pitchFamily="18" charset="0"/>
              </a:rPr>
              <a:t>did</a:t>
            </a:r>
            <a:r>
              <a:rPr lang="zh-CN" altLang="zh-CN" dirty="0">
                <a:cs typeface="Times New Roman" panose="02020603050405020304" pitchFamily="18" charset="0"/>
              </a:rPr>
              <a:t>开头的一般疑问句，否定回答是</a:t>
            </a:r>
            <a:r>
              <a:rPr lang="en-US" altLang="zh-CN" dirty="0">
                <a:cs typeface="Times New Roman" panose="02020603050405020304" pitchFamily="18" charset="0"/>
              </a:rPr>
              <a:t>“No, </a:t>
            </a:r>
            <a:r>
              <a:rPr lang="zh-CN" altLang="zh-CN" dirty="0">
                <a:cs typeface="Times New Roman" panose="02020603050405020304" pitchFamily="18" charset="0"/>
              </a:rPr>
              <a:t>主语＋</a:t>
            </a:r>
            <a:r>
              <a:rPr lang="en-US" altLang="zh-CN" dirty="0">
                <a:cs typeface="Times New Roman" panose="02020603050405020304" pitchFamily="18" charset="0"/>
              </a:rPr>
              <a:t>didn’t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。故答案为</a:t>
            </a:r>
            <a:r>
              <a:rPr lang="en-US" altLang="zh-CN" dirty="0">
                <a:cs typeface="Times New Roman" panose="02020603050405020304" pitchFamily="18" charset="0"/>
              </a:rPr>
              <a:t>“No, I/we didn’t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4078" y="4077072"/>
            <a:ext cx="50630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Is Amy’s house near the school?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618632"/>
            <a:ext cx="11485848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将含有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动词的陈述句改为一般疑问句，直接将</a:t>
            </a:r>
            <a:r>
              <a:rPr lang="en-US" altLang="zh-CN" dirty="0"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cs typeface="Times New Roman" panose="02020603050405020304" pitchFamily="18" charset="0"/>
              </a:rPr>
              <a:t>动词移至句首，首字母改大写。故答案为：</a:t>
            </a:r>
            <a:r>
              <a:rPr lang="en-US" altLang="zh-CN" dirty="0">
                <a:cs typeface="Times New Roman" panose="02020603050405020304" pitchFamily="18" charset="0"/>
              </a:rPr>
              <a:t>“Is Amy’s house near the school?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3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799</Words>
  <Application>Microsoft Office PowerPoint</Application>
  <PresentationFormat>自定义</PresentationFormat>
  <Paragraphs>110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408</cp:revision>
  <dcterms:created xsi:type="dcterms:W3CDTF">2020-11-06T05:24:00Z</dcterms:created>
  <dcterms:modified xsi:type="dcterms:W3CDTF">2025-06-10T02:35:06Z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